
<file path=[Content_Types].xml><?xml version="1.0" encoding="utf-8"?>
<Types xmlns="http://schemas.openxmlformats.org/package/2006/content-types">
  <Override PartName="/ppt/tags/tag1.xml" ContentType="application/vnd.openxmlformats-officedocument.presentationml.tags+xml"/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ags/tag4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ppt/tags/tag2.xml" ContentType="application/vnd.openxmlformats-officedocument.presentationml.tag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ags/tag5.xml" ContentType="application/vnd.openxmlformats-officedocument.presentationml.tags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3.xml" ContentType="application/vnd.openxmlformats-officedocument.presentationml.tags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sldIdLst>
    <p:sldId id="256" r:id="rId2"/>
    <p:sldId id="257" r:id="rId3"/>
    <p:sldId id="263" r:id="rId4"/>
    <p:sldId id="264" r:id="rId5"/>
    <p:sldId id="265" r:id="rId6"/>
    <p:sldId id="259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1960" autoAdjust="0"/>
    <p:restoredTop sz="94660"/>
  </p:normalViewPr>
  <p:slideViewPr>
    <p:cSldViewPr>
      <p:cViewPr varScale="1">
        <p:scale>
          <a:sx n="83" d="100"/>
          <a:sy n="83" d="100"/>
        </p:scale>
        <p:origin x="-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A0776-6026-451F-A8B7-5E597FF03514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39123-CBE2-4614-9C74-951FAACF10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4070673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A0776-6026-451F-A8B7-5E597FF03514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39123-CBE2-4614-9C74-951FAACF10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75937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A0776-6026-451F-A8B7-5E597FF03514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39123-CBE2-4614-9C74-951FAACF10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193634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A0776-6026-451F-A8B7-5E597FF03514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39123-CBE2-4614-9C74-951FAACF10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654450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A0776-6026-451F-A8B7-5E597FF03514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39123-CBE2-4614-9C74-951FAACF10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205103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A0776-6026-451F-A8B7-5E597FF03514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39123-CBE2-4614-9C74-951FAACF10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628942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A0776-6026-451F-A8B7-5E597FF03514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39123-CBE2-4614-9C74-951FAACF10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045339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A0776-6026-451F-A8B7-5E597FF03514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39123-CBE2-4614-9C74-951FAACF10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585862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A0776-6026-451F-A8B7-5E597FF03514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39123-CBE2-4614-9C74-951FAACF10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4129101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A0776-6026-451F-A8B7-5E597FF03514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39123-CBE2-4614-9C74-951FAACF10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002596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A0776-6026-451F-A8B7-5E597FF03514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39123-CBE2-4614-9C74-951FAACF10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4015168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A0776-6026-451F-A8B7-5E597FF03514}" type="datetimeFigureOut">
              <a:rPr lang="en-US" smtClean="0"/>
              <a:pPr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39123-CBE2-4614-9C74-951FAACF10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797311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4" Type="http://schemas.openxmlformats.org/officeDocument/2006/relationships/tags" Target="../tags/tag4.xml"/><Relationship Id="rId5" Type="http://schemas.openxmlformats.org/officeDocument/2006/relationships/tags" Target="../tags/tag5.xml"/><Relationship Id="rId6" Type="http://schemas.openxmlformats.org/officeDocument/2006/relationships/slideLayout" Target="../slideLayouts/slideLayout7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Chemical Reactions and Conservation of 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59448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533400"/>
            <a:ext cx="8077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 chemical reaction can be represented by a WORD EQUATION.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057400"/>
            <a:ext cx="8077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Example:</a:t>
            </a:r>
          </a:p>
          <a:p>
            <a:r>
              <a:rPr lang="en-US" sz="3600" dirty="0" smtClean="0"/>
              <a:t>Hydrogen gas + Oxygen gas</a:t>
            </a:r>
            <a:r>
              <a:rPr lang="en-US" sz="3600" dirty="0" smtClean="0">
                <a:sym typeface="Symbol"/>
              </a:rPr>
              <a:t> Water</a:t>
            </a:r>
            <a:r>
              <a:rPr lang="en-US" sz="3600" dirty="0" smtClean="0"/>
              <a:t> </a:t>
            </a:r>
          </a:p>
          <a:p>
            <a:r>
              <a:rPr lang="en-US" sz="3600" dirty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980497"/>
            <a:ext cx="4648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Reactants: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the </a:t>
            </a:r>
            <a:r>
              <a:rPr lang="en-US" sz="3600" dirty="0" smtClean="0">
                <a:solidFill>
                  <a:srgbClr val="FF0000"/>
                </a:solidFill>
              </a:rPr>
              <a:t>starting materials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48399" y="4671632"/>
            <a:ext cx="2667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Products: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The ending materials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Right Brace 5"/>
          <p:cNvSpPr/>
          <p:nvPr/>
        </p:nvSpPr>
        <p:spPr>
          <a:xfrm rot="5400000">
            <a:off x="2410690" y="2589121"/>
            <a:ext cx="1522321" cy="2897280"/>
          </a:xfrm>
          <a:prstGeom prst="rightBrac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Brace 6"/>
          <p:cNvSpPr/>
          <p:nvPr/>
        </p:nvSpPr>
        <p:spPr>
          <a:xfrm rot="5400000">
            <a:off x="6699512" y="2722168"/>
            <a:ext cx="1522321" cy="2424547"/>
          </a:xfrm>
          <a:prstGeom prst="rightBrac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578333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524000"/>
            <a:ext cx="8153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Test Reaction:</a:t>
            </a:r>
          </a:p>
          <a:p>
            <a:r>
              <a:rPr lang="en-US" sz="2400" dirty="0" smtClean="0"/>
              <a:t>Iron (III) nitrate    + sodium    </a:t>
            </a:r>
            <a:r>
              <a:rPr lang="en-US" sz="2400" dirty="0" smtClean="0">
                <a:sym typeface="Symbol"/>
              </a:rPr>
              <a:t>    iron (III) hydroxide +   sodium</a:t>
            </a:r>
            <a:endParaRPr lang="en-US" sz="2400" b="1" u="sng" dirty="0" smtClean="0"/>
          </a:p>
          <a:p>
            <a:r>
              <a:rPr lang="en-US" sz="2400" dirty="0" smtClean="0"/>
              <a:t>                                  hydroxide                                                 nitrate</a:t>
            </a:r>
            <a:endParaRPr lang="en-US" sz="2400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3581400"/>
            <a:ext cx="812569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dirty="0" smtClean="0"/>
          </a:p>
          <a:p>
            <a:r>
              <a:rPr lang="en-US" sz="2800" dirty="0"/>
              <a:t>	</a:t>
            </a:r>
            <a:r>
              <a:rPr lang="en-US" sz="2800" dirty="0" smtClean="0"/>
              <a:t>1. Place reactants in CLOSED (sealed) flask.  </a:t>
            </a:r>
          </a:p>
          <a:p>
            <a:r>
              <a:rPr lang="en-US" sz="2800" dirty="0" smtClean="0"/>
              <a:t>	2. Measure mass before reacting.</a:t>
            </a:r>
          </a:p>
          <a:p>
            <a:r>
              <a:rPr lang="en-US" sz="2800" dirty="0" smtClean="0"/>
              <a:t>	3. Measure mass after reacting. 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685800"/>
            <a:ext cx="815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 will the mass of the reactants in a chemical reaction compare with the mass of products?</a:t>
            </a:r>
            <a:endParaRPr lang="en-US" sz="2400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5410200"/>
            <a:ext cx="81256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Why is it important that the container be closed?</a:t>
            </a:r>
          </a:p>
          <a:p>
            <a:r>
              <a:rPr lang="en-US" sz="2800" dirty="0"/>
              <a:t>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59436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So no materials can escape or be added to the system!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152400"/>
            <a:ext cx="25908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Question: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3733800"/>
            <a:ext cx="81256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Procedure:</a:t>
            </a:r>
            <a:r>
              <a:rPr lang="en-US" sz="2800" dirty="0" smtClean="0"/>
              <a:t>. </a:t>
            </a:r>
            <a:endParaRPr lang="en-US" sz="2800" dirty="0"/>
          </a:p>
        </p:txBody>
      </p:sp>
      <p:sp>
        <p:nvSpPr>
          <p:cNvPr id="9" name="Rectangle 8"/>
          <p:cNvSpPr/>
          <p:nvPr/>
        </p:nvSpPr>
        <p:spPr>
          <a:xfrm>
            <a:off x="0" y="3124200"/>
            <a:ext cx="8763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 smtClean="0"/>
              <a:t>DEMONSRATION:</a:t>
            </a:r>
            <a:r>
              <a:rPr lang="en-US" sz="2400" b="1" dirty="0" smtClean="0"/>
              <a:t>    Allow chemicals to react in a CLOSED container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39464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246264949"/>
              </p:ext>
            </p:extLst>
          </p:nvPr>
        </p:nvGraphicFramePr>
        <p:xfrm>
          <a:off x="914400" y="990600"/>
          <a:ext cx="7848600" cy="332809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924300"/>
                <a:gridCol w="3924300"/>
              </a:tblGrid>
              <a:tr h="16764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Initial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Mass before reaction:   (g)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Pre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dicted Mass after reaction: (g)</a:t>
                      </a:r>
                    </a:p>
                    <a:p>
                      <a:endParaRPr lang="en-US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51695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Measured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Mass after reaction: (g)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Explanation: 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2400" y="3810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Prediction and Observation: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5720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Summary:  </a:t>
            </a:r>
            <a:r>
              <a:rPr lang="en-US" sz="2400" b="1" dirty="0" smtClean="0">
                <a:solidFill>
                  <a:srgbClr val="FF0000"/>
                </a:solidFill>
              </a:rPr>
              <a:t>The mass before and after the reaction is the same.</a:t>
            </a: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                    This is because the number of atoms stays the same.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                     The atoms are rearranged but are NOT created or 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                          destroyed</a:t>
            </a:r>
            <a:r>
              <a:rPr lang="en-US" dirty="0" smtClean="0">
                <a:solidFill>
                  <a:srgbClr val="FF0000"/>
                </a:solidFill>
              </a:rPr>
              <a:t>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072567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5334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           </a:t>
            </a:r>
            <a:r>
              <a:rPr lang="en-US" sz="3600" b="1" u="sng" dirty="0" smtClean="0"/>
              <a:t>Law of Conservation of Mass</a:t>
            </a:r>
          </a:p>
          <a:p>
            <a:endParaRPr lang="en-US" b="1" u="sng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295400"/>
            <a:ext cx="8077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In a chemical reaction, the mass of the reactants is equal to the mass of the products.  </a:t>
            </a:r>
            <a:endParaRPr lang="en-US" sz="4400" b="1" u="sng" dirty="0" smtClean="0"/>
          </a:p>
          <a:p>
            <a:endParaRPr lang="en-US" b="1" u="sng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3429001"/>
            <a:ext cx="80772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Applying Conservation of Mass :  </a:t>
            </a:r>
            <a:r>
              <a:rPr lang="en-US" sz="2800" i="1" dirty="0" smtClean="0">
                <a:solidFill>
                  <a:srgbClr val="FF0000"/>
                </a:solidFill>
              </a:rPr>
              <a:t>How</a:t>
            </a:r>
            <a:r>
              <a:rPr lang="en-US" sz="2800" i="1" dirty="0" smtClean="0">
                <a:solidFill>
                  <a:srgbClr val="FF0000"/>
                </a:solidFill>
              </a:rPr>
              <a:t> many grams of oxygen </a:t>
            </a:r>
            <a:r>
              <a:rPr lang="en-US" sz="2800" i="1" dirty="0" smtClean="0">
                <a:solidFill>
                  <a:srgbClr val="FF0000"/>
                </a:solidFill>
              </a:rPr>
              <a:t>reacts with 40 g of calcium oxide to produce 100 g of calcium oxide?          </a:t>
            </a:r>
          </a:p>
          <a:p>
            <a:r>
              <a:rPr lang="en-US" sz="2800" dirty="0" smtClean="0"/>
              <a:t>		Calcium  + Oxygen →  Calcium Oxide</a:t>
            </a:r>
            <a:endParaRPr lang="en-CA" sz="2800" dirty="0" smtClean="0"/>
          </a:p>
          <a:p>
            <a:r>
              <a:rPr lang="en-US" sz="2800" dirty="0" smtClean="0"/>
              <a:t>    	</a:t>
            </a:r>
            <a:r>
              <a:rPr lang="en-US" sz="2800" dirty="0" smtClean="0"/>
              <a:t>	</a:t>
            </a:r>
            <a:r>
              <a:rPr lang="en-US" sz="2800" dirty="0" smtClean="0"/>
              <a:t>    </a:t>
            </a:r>
            <a:r>
              <a:rPr lang="en-US" sz="2800" dirty="0" smtClean="0"/>
              <a:t>40 </a:t>
            </a:r>
            <a:r>
              <a:rPr lang="en-US" sz="2800" dirty="0" smtClean="0"/>
              <a:t>g           ?                         100 g</a:t>
            </a:r>
            <a:endParaRPr lang="en-CA" sz="2800" dirty="0" smtClean="0"/>
          </a:p>
          <a:p>
            <a:endParaRPr lang="en-US" b="1" u="sng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58674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err="1" smtClean="0">
                <a:solidFill>
                  <a:srgbClr val="FF0000"/>
                </a:solidFill>
              </a:rPr>
              <a:t>Ans</a:t>
            </a:r>
            <a:r>
              <a:rPr lang="en-CA" sz="2800" b="1" dirty="0" smtClean="0">
                <a:solidFill>
                  <a:srgbClr val="FF0000"/>
                </a:solidFill>
              </a:rPr>
              <a:t>: Mass of oxygen = 100 g – 40 g = 60 </a:t>
            </a:r>
            <a:r>
              <a:rPr lang="en-US" sz="2800" dirty="0" smtClean="0">
                <a:solidFill>
                  <a:srgbClr val="FF0000"/>
                </a:solidFill>
              </a:rPr>
              <a:t>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044176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533400"/>
            <a:ext cx="8077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 CHEMICAL EQUATION uses chemical symbols to represent </a:t>
            </a:r>
            <a:r>
              <a:rPr lang="en-US" sz="3600" smtClean="0"/>
              <a:t>a reaction:</a:t>
            </a:r>
            <a:endParaRPr lang="en-US" sz="3600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81891" y="18288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Hydrogen gas + Oxygen gas</a:t>
            </a:r>
            <a:r>
              <a:rPr lang="en-US" sz="3600" dirty="0" smtClean="0">
                <a:sym typeface="Symbol"/>
              </a:rPr>
              <a:t>  Water</a:t>
            </a:r>
            <a:r>
              <a:rPr lang="en-US" sz="3600" dirty="0" smtClean="0"/>
              <a:t> </a:t>
            </a:r>
          </a:p>
          <a:p>
            <a:r>
              <a:rPr lang="en-US" sz="3600" dirty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2687781"/>
            <a:ext cx="73151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H</a:t>
            </a:r>
            <a:r>
              <a:rPr lang="en-US" sz="5400" baseline="-25000" dirty="0" smtClean="0"/>
              <a:t>2</a:t>
            </a:r>
            <a:r>
              <a:rPr lang="en-US" sz="5400" dirty="0" smtClean="0"/>
              <a:t>        +      O</a:t>
            </a:r>
            <a:r>
              <a:rPr lang="en-US" sz="5400" baseline="-25000" dirty="0" smtClean="0"/>
              <a:t>2    </a:t>
            </a:r>
            <a:r>
              <a:rPr lang="en-US" sz="5400" dirty="0" smtClean="0">
                <a:sym typeface="Symbol"/>
              </a:rPr>
              <a:t>  H</a:t>
            </a:r>
            <a:r>
              <a:rPr lang="en-US" sz="5400" baseline="-25000" dirty="0" smtClean="0">
                <a:sym typeface="Symbol"/>
              </a:rPr>
              <a:t>2</a:t>
            </a:r>
            <a:r>
              <a:rPr lang="en-US" sz="5400" dirty="0" smtClean="0">
                <a:sym typeface="Symbol"/>
              </a:rPr>
              <a:t>O</a:t>
            </a:r>
            <a:endParaRPr lang="en-US" sz="5400" dirty="0" smtClean="0"/>
          </a:p>
          <a:p>
            <a:r>
              <a:rPr lang="en-US" sz="5400" dirty="0"/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33499" y="3578799"/>
            <a:ext cx="6934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This is called a skeleton equation- the number of atoms on either side are not balanced!</a:t>
            </a:r>
            <a:endParaRPr lang="en-US" sz="36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71238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981200"/>
            <a:ext cx="7543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  </a:t>
            </a:r>
            <a:r>
              <a:rPr lang="en-US" sz="5400" dirty="0" smtClean="0"/>
              <a:t>H</a:t>
            </a:r>
            <a:r>
              <a:rPr lang="en-US" sz="5400" baseline="-25000" dirty="0" smtClean="0"/>
              <a:t>2</a:t>
            </a:r>
            <a:r>
              <a:rPr lang="en-US" sz="5400" dirty="0" smtClean="0"/>
              <a:t>        +      O</a:t>
            </a:r>
            <a:r>
              <a:rPr lang="en-US" sz="5400" baseline="-25000" dirty="0" smtClean="0"/>
              <a:t>2    </a:t>
            </a:r>
            <a:r>
              <a:rPr lang="en-US" sz="5400" dirty="0" smtClean="0">
                <a:sym typeface="Symbol"/>
              </a:rPr>
              <a:t>    H</a:t>
            </a:r>
            <a:r>
              <a:rPr lang="en-US" sz="5400" baseline="-25000" dirty="0" smtClean="0">
                <a:sym typeface="Symbol"/>
              </a:rPr>
              <a:t>2</a:t>
            </a:r>
            <a:r>
              <a:rPr lang="en-US" sz="5400" dirty="0" smtClean="0">
                <a:sym typeface="Symbol"/>
              </a:rPr>
              <a:t>O</a:t>
            </a:r>
            <a:endParaRPr lang="en-US" sz="5400" dirty="0" smtClean="0"/>
          </a:p>
          <a:p>
            <a:r>
              <a:rPr lang="en-US" sz="5400" dirty="0"/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52400"/>
            <a:ext cx="9156481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/>
              <a:t>To balance the equation, we need </a:t>
            </a:r>
          </a:p>
          <a:p>
            <a:r>
              <a:rPr lang="en-US" sz="4400" dirty="0" smtClean="0"/>
              <a:t>to add balancing coefficients in front of</a:t>
            </a:r>
          </a:p>
          <a:p>
            <a:r>
              <a:rPr lang="en-US" sz="4400" dirty="0" smtClean="0"/>
              <a:t>the terms!</a:t>
            </a:r>
          </a:p>
          <a:p>
            <a:endParaRPr lang="en-US" sz="48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041795470"/>
              </p:ext>
            </p:extLst>
          </p:nvPr>
        </p:nvGraphicFramePr>
        <p:xfrm>
          <a:off x="533400" y="2971800"/>
          <a:ext cx="8458200" cy="3657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981200"/>
                <a:gridCol w="2362200"/>
                <a:gridCol w="2743200"/>
              </a:tblGrid>
              <a:tr h="1761067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Atom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Left Side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Right</a:t>
                      </a:r>
                      <a:r>
                        <a:rPr lang="en-US" sz="3600" baseline="0" dirty="0" smtClean="0">
                          <a:solidFill>
                            <a:schemeClr val="tx1"/>
                          </a:solidFill>
                        </a:rPr>
                        <a:t> Side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Balanced ?</a:t>
                      </a:r>
                    </a:p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      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48267"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48267"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endParaRPr 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5" name="Picture 4" descr="correct.png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6858000" y="3505200"/>
            <a:ext cx="642942" cy="7080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81200" y="4800600"/>
            <a:ext cx="45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 smtClean="0"/>
              <a:t>2</a:t>
            </a:r>
            <a:endParaRPr lang="en-CA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3962400" y="4800600"/>
            <a:ext cx="45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 smtClean="0"/>
              <a:t>2</a:t>
            </a:r>
            <a:endParaRPr lang="en-CA" sz="4800" dirty="0"/>
          </a:p>
        </p:txBody>
      </p:sp>
      <p:pic>
        <p:nvPicPr>
          <p:cNvPr id="8" name="Picture 7" descr="correct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6324600" y="4800600"/>
            <a:ext cx="642942" cy="7080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81200" y="5791200"/>
            <a:ext cx="45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 smtClean="0"/>
              <a:t>2</a:t>
            </a:r>
            <a:endParaRPr lang="en-CA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4038600" y="5791200"/>
            <a:ext cx="45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 smtClean="0"/>
              <a:t>1</a:t>
            </a:r>
            <a:endParaRPr lang="en-CA" sz="4800" dirty="0"/>
          </a:p>
        </p:txBody>
      </p:sp>
      <p:pic>
        <p:nvPicPr>
          <p:cNvPr id="11" name="Picture 10" descr="119498563188281957tasto_8_architetto_franc_01_svg_med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400800" y="5638800"/>
            <a:ext cx="619407" cy="92420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48400" y="1981200"/>
            <a:ext cx="60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 smtClean="0">
                <a:solidFill>
                  <a:srgbClr val="FF0000"/>
                </a:solidFill>
              </a:rPr>
              <a:t>2</a:t>
            </a:r>
            <a:endParaRPr lang="en-CA" sz="4800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rot="5400000" flipH="1" flipV="1">
            <a:off x="3848100" y="5829300"/>
            <a:ext cx="762000" cy="6858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24400" y="5638800"/>
            <a:ext cx="60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 smtClean="0">
                <a:solidFill>
                  <a:srgbClr val="FF0000"/>
                </a:solidFill>
              </a:rPr>
              <a:t>2</a:t>
            </a:r>
            <a:endParaRPr lang="en-CA" sz="4800" dirty="0">
              <a:solidFill>
                <a:srgbClr val="FF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5400000" flipH="1" flipV="1">
            <a:off x="3848100" y="4838700"/>
            <a:ext cx="762000" cy="6858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800600" y="4876800"/>
            <a:ext cx="60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 smtClean="0">
                <a:solidFill>
                  <a:srgbClr val="FF0000"/>
                </a:solidFill>
              </a:rPr>
              <a:t>4</a:t>
            </a:r>
            <a:endParaRPr lang="en-CA" sz="4800" dirty="0">
              <a:solidFill>
                <a:srgbClr val="FF0000"/>
              </a:solidFill>
            </a:endParaRPr>
          </a:p>
        </p:txBody>
      </p:sp>
      <p:pic>
        <p:nvPicPr>
          <p:cNvPr id="18" name="Picture 17" descr="correct.png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7162800" y="5867400"/>
            <a:ext cx="642942" cy="708028"/>
          </a:xfrm>
          <a:prstGeom prst="rect">
            <a:avLst/>
          </a:prstGeom>
        </p:spPr>
      </p:pic>
      <p:pic>
        <p:nvPicPr>
          <p:cNvPr id="19" name="Picture 18" descr="119498563188281957tasto_8_architetto_franc_01_svg_med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162800" y="4800600"/>
            <a:ext cx="619407" cy="924207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 rot="5400000" flipH="1" flipV="1">
            <a:off x="1866900" y="4838700"/>
            <a:ext cx="762000" cy="6858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667000" y="4876800"/>
            <a:ext cx="60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 smtClean="0">
                <a:solidFill>
                  <a:srgbClr val="FF0000"/>
                </a:solidFill>
              </a:rPr>
              <a:t>4</a:t>
            </a:r>
            <a:endParaRPr lang="en-CA" sz="48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5800" y="2133600"/>
            <a:ext cx="60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 smtClean="0">
                <a:solidFill>
                  <a:srgbClr val="FF0000"/>
                </a:solidFill>
              </a:rPr>
              <a:t>2</a:t>
            </a:r>
            <a:endParaRPr lang="en-CA" sz="4800" dirty="0">
              <a:solidFill>
                <a:srgbClr val="FF0000"/>
              </a:solidFill>
            </a:endParaRPr>
          </a:p>
        </p:txBody>
      </p:sp>
      <p:pic>
        <p:nvPicPr>
          <p:cNvPr id="23" name="Picture 22" descr="correct.png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7848600" y="4876800"/>
            <a:ext cx="642942" cy="708028"/>
          </a:xfrm>
          <a:prstGeom prst="rect">
            <a:avLst/>
          </a:prstGeom>
        </p:spPr>
      </p:pic>
      <p:pic>
        <p:nvPicPr>
          <p:cNvPr id="24" name="Picture 23" descr="correct.png"/>
          <p:cNvPicPr>
            <a:picLocks/>
          </p:cNvPicPr>
          <p:nvPr>
            <p:custDataLst>
              <p:tags r:id="rId5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7924800" y="5791200"/>
            <a:ext cx="642942" cy="70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453536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2" grpId="0"/>
      <p:bldP spid="15" grpId="0"/>
      <p:bldP spid="17" grpId="0"/>
      <p:bldP spid="21" grpId="0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CPSSHAPETYPE" val="McNormal"/>
  <p:tag name="MCTYPEINDEX" val="0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CPSSHAPETYPE" val="McNormal"/>
  <p:tag name="MCTYPEINDEX" val="0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CPSSHAPETYPE" val="McNormal"/>
  <p:tag name="MCTYPEINDEX" val="0"/>
</p:tagLst>
</file>

<file path=ppt/tags/tag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CPSSHAPETYPE" val="McNormal"/>
  <p:tag name="MCTYPEINDEX" val="0"/>
</p:tagLst>
</file>

<file path=ppt/tags/tag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CPSSHAPETYPE" val="McNormal"/>
  <p:tag name="MCTYPEINDEX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378</Words>
  <Application>Microsoft Office PowerPoint</Application>
  <PresentationFormat>On-screen Show (4:3)</PresentationFormat>
  <Paragraphs>70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Chemical Reactions and Conservation of Mass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Reactions and Conservation of Mass</dc:title>
  <dc:creator>Linda</dc:creator>
  <cp:lastModifiedBy>Dorothy Hsia</cp:lastModifiedBy>
  <cp:revision>21</cp:revision>
  <dcterms:created xsi:type="dcterms:W3CDTF">2012-02-26T20:04:05Z</dcterms:created>
  <dcterms:modified xsi:type="dcterms:W3CDTF">2012-02-26T21:24:12Z</dcterms:modified>
</cp:coreProperties>
</file>